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omments/modernComment_162_E80478DD.xml" ContentType="application/vnd.ms-powerpoint.comment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7" r:id="rId2"/>
    <p:sldId id="365" r:id="rId3"/>
    <p:sldId id="351" r:id="rId4"/>
    <p:sldId id="354" r:id="rId5"/>
    <p:sldId id="363" r:id="rId6"/>
    <p:sldId id="277" r:id="rId7"/>
    <p:sldId id="360" r:id="rId8"/>
    <p:sldId id="368" r:id="rId9"/>
    <p:sldId id="370" r:id="rId10"/>
    <p:sldId id="371" r:id="rId11"/>
    <p:sldId id="307" r:id="rId12"/>
    <p:sldId id="315" r:id="rId13"/>
    <p:sldId id="338" r:id="rId14"/>
    <p:sldId id="372" r:id="rId1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4290B17-6792-EF49-E175-425F697AA3BA}" name="Angela Fung" initials="AF" userId="38a7ca209e23007e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062" autoAdjust="0"/>
    <p:restoredTop sz="94653"/>
  </p:normalViewPr>
  <p:slideViewPr>
    <p:cSldViewPr snapToGrid="0">
      <p:cViewPr varScale="1">
        <p:scale>
          <a:sx n="88" d="100"/>
          <a:sy n="88" d="100"/>
        </p:scale>
        <p:origin x="102" y="3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27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8/10/relationships/authors" Target="authors.xml"/></Relationships>
</file>

<file path=ppt/comments/modernComment_162_E80478DD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370FA630-D969-E14E-A68F-C735E89B00C8}" authorId="{24290B17-6792-EF49-E175-425F697AA3BA}" created="2022-04-07T05:57:18.284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3892607197" sldId="354"/>
      <ac:spMk id="3" creationId="{00000000-0000-0000-0000-000000000000}"/>
      <ac:txMk cp="31" len="1">
        <ac:context len="115" hash="1149715744"/>
      </ac:txMk>
    </ac:txMkLst>
    <p188:pos x="2105025" y="1489075"/>
    <p188:txBody>
      <a:bodyPr/>
      <a:lstStyle/>
      <a:p>
        <a:r>
          <a:rPr lang="zh-HK" altLang="en-US"/>
          <a:t>The space here can be deleted.
</a:t>
        </a:r>
      </a:p>
    </p188:txBody>
  </p188:cm>
  <p188:cm id="{118B1E28-BD14-E14A-82E7-AC0CE823039A}" authorId="{24290B17-6792-EF49-E175-425F697AA3BA}" created="2022-04-07T05:57:27.056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3892607197" sldId="354"/>
      <ac:spMk id="3" creationId="{00000000-0000-0000-0000-000000000000}"/>
      <ac:txMk cp="35" len="1">
        <ac:context len="115" hash="1149715744"/>
      </ac:txMk>
    </ac:txMkLst>
    <p188:pos x="3333750" y="1489075"/>
    <p188:txBody>
      <a:bodyPr/>
      <a:lstStyle/>
      <a:p>
        <a:r>
          <a:rPr lang="zh-HK" altLang="en-US"/>
          <a:t>same as above
</a:t>
        </a:r>
      </a:p>
    </p188:txBody>
  </p188:cm>
  <p188:cm id="{4D053A6A-6266-9644-AB73-506D278FEA37}" authorId="{24290B17-6792-EF49-E175-425F697AA3BA}" created="2022-04-07T05:57:34.185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3892607197" sldId="354"/>
      <ac:spMk id="3" creationId="{00000000-0000-0000-0000-000000000000}"/>
      <ac:txMk cp="39" len="1">
        <ac:context len="115" hash="1149715744"/>
      </ac:txMk>
    </ac:txMkLst>
    <p188:pos x="4591050" y="1489075"/>
    <p188:txBody>
      <a:bodyPr/>
      <a:lstStyle/>
      <a:p>
        <a:r>
          <a:rPr lang="zh-HK" altLang="en-US"/>
          <a:t>same as above
</a:t>
        </a:r>
      </a:p>
    </p188:txBody>
  </p188:cm>
</p188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FC0539-AA5E-44C8-9895-C7DE8A1EEBC2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F69B7A-B0D9-452D-BD0A-6339A90C2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8009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116397-F4D6-46EB-9801-B4348E10693A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682475-E2E2-4918-98CB-258849D97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960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01B76E-F7FF-45EE-B13E-775C084B6AB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6526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01B76E-F7FF-45EE-B13E-775C084B6AB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688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508C5-7D01-4737-8972-E5680DE320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52D9CF-463C-41D2-80D7-602B50E33B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EE1705-4DD8-4703-B6FE-96D2E53B9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218D2-44AD-4983-9279-6E67DFF62DA7}" type="datetime1">
              <a:rPr lang="en-HK" altLang="zh-TW" smtClean="0"/>
              <a:t>17/10/2022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AE1DB-3B3F-4DB9-B026-8621D7CF6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0AF67A-F8C7-4DA7-89A0-1D9A5AE9A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583206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A5CE0-A52E-4A77-A56D-5EE75A556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9D1819-0CCA-4DAF-8192-96A6971D3A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BB6C63-6D83-4E18-ACD9-27348A590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462B-955D-41A2-8E57-3C27D3E31E24}" type="datetime1">
              <a:rPr lang="en-HK" altLang="zh-TW" smtClean="0"/>
              <a:t>17/10/2022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20368B-E854-4666-AAFA-57817E421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DA0CCF-F9CC-4CBB-8E06-CAF0B9CB9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654671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3B535D-CF2A-416F-8BED-D436BFAF45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D6DE96-EEAE-4A0B-B2D0-0657ED7FA0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A2C7CF-C070-44DA-8A64-BA1D9905F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10D01-2136-4A08-889B-30DA84A682B0}" type="datetime1">
              <a:rPr lang="en-HK" altLang="zh-TW" smtClean="0"/>
              <a:t>17/10/2022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D8F6B4-01B1-4D32-BD05-FA0DF3A3C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8E189B-E06D-4079-8FE2-3BA3EDFC4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428205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BC2D7-46E6-4369-BF06-77F001591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3133A-4CCC-41CD-AFFF-926A0C71D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6F4E46-9871-40C2-9A40-1767DA8FB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A8D9A-5DF4-436C-9AB4-0A163FA0C92A}" type="datetime1">
              <a:rPr lang="en-HK" altLang="zh-TW" smtClean="0"/>
              <a:t>17/10/2022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C47429-3C91-4A8C-903F-DD5465865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088E2C-B892-40C8-A247-5B4276AD3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120512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549CB-7E84-4E61-8A2A-F119553AE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CC72BD-09ED-42BE-B9A1-909E4F5E70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4CAE3E-DA87-4F58-9C2B-4875C599E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4E7C4-55DA-4765-895A-269B12526DAE}" type="datetime1">
              <a:rPr lang="en-HK" altLang="zh-TW" smtClean="0"/>
              <a:t>17/10/2022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6E6FF2-0644-42FD-9F62-5B10685C7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08C95C-067C-4E39-ADC9-B5E12448D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192360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42BB4-5FEF-4F4F-AD80-E900B76E3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4F116A-B494-4752-ABF4-56FE68B298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E44DF8-0EE4-4AD5-B9EA-7C280BEE04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A912A1-AD25-45FF-8089-843F87055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63A60-1B73-4C12-9C37-C2CFA41AEF25}" type="datetime1">
              <a:rPr lang="en-HK" altLang="zh-TW" smtClean="0"/>
              <a:t>17/10/2022</a:t>
            </a:fld>
            <a:endParaRPr lang="en-H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489B4D-CA24-465D-A334-8508E1299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FC3D3A-BB79-4CC8-B917-8CF30BCB5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536518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FDFF7-4EE7-4842-9DE5-35B782CE7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0C9C51-0615-4E4C-8AD3-08A4AC136F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4EFCB9-54CD-40DD-A9DE-2296FD297C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293473-0879-4922-B071-4189B926E6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35D325-2AD5-45C9-B397-CD46FB5764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E9B40E-A185-48B5-80CB-0D2A15D44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6216-9CD3-4EA8-84C8-2CC782E3F830}" type="datetime1">
              <a:rPr lang="en-HK" altLang="zh-TW" smtClean="0"/>
              <a:t>17/10/2022</a:t>
            </a:fld>
            <a:endParaRPr lang="en-H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1CD82B-6B4D-4327-82F7-36F70CAF1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4344EC-6234-443E-A1BE-44F0ACDCC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69728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012AD-A0F5-44B6-A9BB-AD1E3F621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A2992D-0645-4178-B3DD-41378BB41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A70DD-DA5B-4A02-9B05-0AA95F4D5363}" type="datetime1">
              <a:rPr lang="en-HK" altLang="zh-TW" smtClean="0"/>
              <a:t>17/10/2022</a:t>
            </a:fld>
            <a:endParaRPr lang="en-H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DAEA4A-C44C-4207-89C4-02B6120B8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4D5025-64F9-4A35-A8DC-0A5B5B026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83748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395867-9BEA-4EE8-A374-8B94ACE1B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9A368-12C3-4754-B9A7-B665B2F77D1A}" type="datetime1">
              <a:rPr lang="en-HK" altLang="zh-TW" smtClean="0"/>
              <a:t>17/10/2022</a:t>
            </a:fld>
            <a:endParaRPr lang="en-H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78AF2F-A48F-4CAD-BCF0-D580F7C8B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E1E211-149B-4357-A8AC-4EB6787E4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96837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A7450-D3DF-4CC8-8385-07BDA90A9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AF72D8-D16C-466D-85BB-753A90576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DC705A-D706-4F9B-AE27-433BF2F1D0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F255DE-D900-4918-A537-B29B8A5BC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B8F95-B014-4558-8305-5C1BB8E0C45E}" type="datetime1">
              <a:rPr lang="en-HK" altLang="zh-TW" smtClean="0"/>
              <a:t>17/10/2022</a:t>
            </a:fld>
            <a:endParaRPr lang="en-H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7965B2-3152-4747-92AE-654150291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A5C782-FD41-4CE8-9E96-F01A27BD2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042551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46409-BA3E-41E9-8C53-FAF0B366F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4A3630-8757-41B4-98B4-0CFE9B16B9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H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08A0D5-CBF7-4D0A-A205-18E05C0E54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F7E780-4DFA-4308-82C1-6379D5134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9920E-7E87-4FC9-8DCF-6273A18F6EDF}" type="datetime1">
              <a:rPr lang="en-HK" altLang="zh-TW" smtClean="0"/>
              <a:t>17/10/2022</a:t>
            </a:fld>
            <a:endParaRPr lang="en-H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9A1CCB-B099-4E7E-BCA7-AA595D04F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405651-9350-4C8E-B79E-72D84A40E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999540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EDB0BA-66BA-486E-B29F-45E16E987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B06B58-55AB-493E-85A9-E325A65AD6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8D6569-48D1-40BF-A9CA-F81E220AB3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D32DC-F67E-42A3-99DB-0DBD464EA041}" type="datetime1">
              <a:rPr lang="en-HK" altLang="zh-TW" smtClean="0"/>
              <a:t>17/10/2022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EEC971-0E5B-4101-BEFB-F0A852474B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824C72-5D38-4E7C-94B0-327F3AA449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E5108-BEE4-4A64-86CA-DF04DC02EE22}" type="slidenum">
              <a:rPr lang="en-HK" smtClean="0"/>
              <a:t>‹#›</a:t>
            </a:fld>
            <a:endParaRPr lang="en-HK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FA1AF21-B66A-4260-8147-387B20F2782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380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62_E80478DD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1502229" y="60146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zh-TW" altLang="en-US" b="1" dirty="0">
                <a:solidFill>
                  <a:srgbClr val="0070C0"/>
                </a:solidFill>
                <a:latin typeface="+mn-lt"/>
              </a:rPr>
              <a:t>媒體和資訊素養教育</a:t>
            </a:r>
            <a:br>
              <a:rPr lang="zh-TW" altLang="en-US" b="1" dirty="0">
                <a:solidFill>
                  <a:srgbClr val="0070C0"/>
                </a:solidFill>
                <a:latin typeface="+mn-lt"/>
              </a:rPr>
            </a:br>
            <a:r>
              <a:rPr lang="zh-TW" altLang="en-US" b="1" dirty="0">
                <a:solidFill>
                  <a:srgbClr val="0070C0"/>
                </a:solidFill>
                <a:latin typeface="+mn-lt"/>
              </a:rPr>
              <a:t>單元一：</a:t>
            </a:r>
            <a:br>
              <a:rPr lang="zh-TW" altLang="en-US" b="1" dirty="0">
                <a:solidFill>
                  <a:srgbClr val="0070C0"/>
                </a:solidFill>
                <a:latin typeface="+mn-lt"/>
              </a:rPr>
            </a:br>
            <a:r>
              <a:rPr lang="zh-TW" altLang="en-US" b="1" dirty="0">
                <a:solidFill>
                  <a:srgbClr val="0070C0"/>
                </a:solidFill>
                <a:latin typeface="+mn-lt"/>
              </a:rPr>
              <a:t>認識媒體和資訊素</a:t>
            </a:r>
            <a:r>
              <a:rPr lang="zh-TW" altLang="en-US" b="1" dirty="0" smtClean="0">
                <a:solidFill>
                  <a:srgbClr val="0070C0"/>
                </a:solidFill>
                <a:latin typeface="+mn-lt"/>
              </a:rPr>
              <a:t>養</a:t>
            </a:r>
            <a:endParaRPr lang="en-US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>
          <a:xfrm>
            <a:off x="1502229" y="3906838"/>
            <a:ext cx="9144000" cy="1655762"/>
          </a:xfrm>
        </p:spPr>
        <p:txBody>
          <a:bodyPr/>
          <a:lstStyle/>
          <a:p>
            <a:endParaRPr lang="en-US" dirty="0"/>
          </a:p>
          <a:p>
            <a:r>
              <a:rPr lang="zh-TW" altLang="en-US" dirty="0"/>
              <a:t>教育局及新聞教育基金</a:t>
            </a:r>
            <a:endParaRPr lang="en-US" altLang="zh-TW" dirty="0"/>
          </a:p>
          <a:p>
            <a:r>
              <a:rPr lang="en-US" altLang="zh-HK" dirty="0"/>
              <a:t>2022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1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0385805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47665" y="1931374"/>
            <a:ext cx="10515600" cy="2541038"/>
          </a:xfrm>
        </p:spPr>
        <p:txBody>
          <a:bodyPr>
            <a:normAutofit fontScale="90000"/>
          </a:bodyPr>
          <a:lstStyle/>
          <a:p>
            <a:r>
              <a:rPr lang="zh-TW" altLang="en-US" sz="3600" dirty="0"/>
              <a:t>挑戰三：如何具建設性地使用傳播權？</a:t>
            </a:r>
            <a:r>
              <a:rPr lang="en-US" altLang="zh-TW" sz="3600" dirty="0"/>
              <a:t/>
            </a:r>
            <a:br>
              <a:rPr lang="en-US" altLang="zh-TW" sz="3600" dirty="0"/>
            </a:br>
            <a:r>
              <a:rPr lang="en-US" altLang="zh-TW" sz="3600" dirty="0"/>
              <a:t/>
            </a:r>
            <a:br>
              <a:rPr lang="en-US" altLang="zh-TW" sz="3600" dirty="0"/>
            </a:br>
            <a:r>
              <a:rPr lang="en-US" altLang="zh-TW" sz="3600" dirty="0">
                <a:sym typeface="Wingdings" panose="05000000000000000000" pitchFamily="2" charset="2"/>
              </a:rPr>
              <a:t> </a:t>
            </a:r>
            <a:r>
              <a:rPr lang="zh-TW" altLang="en-US" sz="3600" dirty="0"/>
              <a:t>網民成為「傳媒創作</a:t>
            </a:r>
            <a:r>
              <a:rPr lang="en-US" altLang="zh-TW" sz="3600" dirty="0"/>
              <a:t>/</a:t>
            </a:r>
            <a:r>
              <a:rPr lang="zh-TW" altLang="en-US" sz="3600" dirty="0"/>
              <a:t>消費者」（既是製作者又是消費</a:t>
            </a:r>
            <a:r>
              <a:rPr lang="en-US" altLang="zh-TW" sz="3600" dirty="0"/>
              <a:t/>
            </a:r>
            <a:br>
              <a:rPr lang="en-US" altLang="zh-TW" sz="3600" dirty="0"/>
            </a:br>
            <a:r>
              <a:rPr lang="zh-HK" altLang="en-US" sz="3600" dirty="0"/>
              <a:t>   </a:t>
            </a:r>
            <a:r>
              <a:rPr lang="zh-TW" altLang="en-US" sz="3600" dirty="0"/>
              <a:t>者）</a:t>
            </a:r>
            <a:r>
              <a:rPr lang="en-US" altLang="zh-TW" sz="3600" dirty="0"/>
              <a:t/>
            </a:r>
            <a:br>
              <a:rPr lang="en-US" altLang="zh-TW" sz="3600" dirty="0"/>
            </a:br>
            <a:r>
              <a:rPr lang="en-US" altLang="zh-TW" sz="3600" dirty="0">
                <a:sym typeface="Wingdings" panose="05000000000000000000" pitchFamily="2" charset="2"/>
              </a:rPr>
              <a:t> </a:t>
            </a:r>
            <a:r>
              <a:rPr lang="zh-TW" altLang="en-US" sz="3600" dirty="0"/>
              <a:t>需要</a:t>
            </a:r>
            <a:r>
              <a:rPr lang="zh-TW" altLang="zh-HK" sz="3600" dirty="0"/>
              <a:t>使用新媒體創造具建設性的知識</a:t>
            </a:r>
            <a:r>
              <a:rPr lang="zh-TW" altLang="en-US" sz="3600" dirty="0"/>
              <a:t>，並善用傳播權</a:t>
            </a:r>
            <a:r>
              <a:rPr lang="en-US" altLang="zh-TW" sz="3600" dirty="0"/>
              <a:t/>
            </a:r>
            <a:br>
              <a:rPr lang="en-US" altLang="zh-TW" sz="3600" dirty="0"/>
            </a:br>
            <a:r>
              <a:rPr lang="en-US" altLang="zh-TW" sz="3600" dirty="0"/>
              <a:t/>
            </a:r>
            <a:br>
              <a:rPr lang="en-US" altLang="zh-TW" sz="3600" dirty="0"/>
            </a:br>
            <a:endParaRPr lang="en-US" sz="3600" dirty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747665" y="209707"/>
            <a:ext cx="10515600" cy="14742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b="1" dirty="0">
                <a:solidFill>
                  <a:srgbClr val="0070C0"/>
                </a:solidFill>
              </a:rPr>
              <a:t>(</a:t>
            </a:r>
            <a:r>
              <a:rPr lang="zh-TW" altLang="en-US" b="1" dirty="0">
                <a:solidFill>
                  <a:srgbClr val="0070C0"/>
                </a:solidFill>
              </a:rPr>
              <a:t>一</a:t>
            </a:r>
            <a:r>
              <a:rPr lang="en-US" altLang="zh-TW" b="1" dirty="0">
                <a:solidFill>
                  <a:srgbClr val="0070C0"/>
                </a:solidFill>
              </a:rPr>
              <a:t>) </a:t>
            </a:r>
            <a:r>
              <a:rPr lang="zh-TW" altLang="en-US" b="1" dirty="0">
                <a:solidFill>
                  <a:srgbClr val="0070C0"/>
                </a:solidFill>
              </a:rPr>
              <a:t>數碼科技的新發展（續）</a:t>
            </a:r>
            <a:endParaRPr lang="en-US" altLang="zh-HK" sz="7200" dirty="0">
              <a:solidFill>
                <a:srgbClr val="0070C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10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6420775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b="1" dirty="0">
                <a:solidFill>
                  <a:srgbClr val="0070C0"/>
                </a:solidFill>
              </a:rPr>
              <a:t>(</a:t>
            </a:r>
            <a:r>
              <a:rPr lang="zh-TW" altLang="en-US" b="1" dirty="0">
                <a:solidFill>
                  <a:srgbClr val="0070C0"/>
                </a:solidFill>
              </a:rPr>
              <a:t>二</a:t>
            </a:r>
            <a:r>
              <a:rPr lang="en-US" altLang="zh-TW" b="1" dirty="0">
                <a:solidFill>
                  <a:srgbClr val="0070C0"/>
                </a:solidFill>
              </a:rPr>
              <a:t>) </a:t>
            </a:r>
            <a:r>
              <a:rPr lang="zh-TW" altLang="en-US" b="1" dirty="0">
                <a:solidFill>
                  <a:srgbClr val="0070C0"/>
                </a:solidFill>
              </a:rPr>
              <a:t>過渡至知識社會</a:t>
            </a:r>
            <a:endParaRPr lang="en-US" altLang="zh-TW" b="1" dirty="0">
              <a:solidFill>
                <a:srgbClr val="0070C0"/>
              </a:solidFill>
            </a:endParaRPr>
          </a:p>
        </p:txBody>
      </p:sp>
      <p:sp>
        <p:nvSpPr>
          <p:cNvPr id="849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59224" y="1690688"/>
            <a:ext cx="9708776" cy="4405312"/>
          </a:xfrm>
        </p:spPr>
        <p:txBody>
          <a:bodyPr>
            <a:normAutofit/>
          </a:bodyPr>
          <a:lstStyle/>
          <a:p>
            <a:r>
              <a:rPr lang="zh-TW" altLang="en-US" sz="3200" dirty="0"/>
              <a:t>年青一代將是知識工作者</a:t>
            </a:r>
            <a:endParaRPr lang="en-US" altLang="zh-TW" sz="3200" dirty="0"/>
          </a:p>
          <a:p>
            <a:r>
              <a:rPr lang="zh-TW" altLang="en-US" sz="3200" dirty="0"/>
              <a:t>接收和創造知識，以及傳遞資訊都十分重要</a:t>
            </a:r>
            <a:endParaRPr lang="en-US" altLang="zh-TW" sz="3200" dirty="0"/>
          </a:p>
          <a:p>
            <a:r>
              <a:rPr lang="zh-TW" altLang="en-US" sz="3200" dirty="0"/>
              <a:t>未來的知識工作者須有能力尋找資訊，並將資訊轉化為知識，從而改善生計，並為社會和經濟發展作出貢獻（廿一世</a:t>
            </a:r>
            <a:r>
              <a:rPr lang="zh-TW" altLang="en-US" sz="3200" dirty="0" smtClean="0"/>
              <a:t>紀的謀生技能）</a:t>
            </a:r>
            <a:endParaRPr lang="en-US" altLang="zh-TW" sz="3200" dirty="0"/>
          </a:p>
          <a:p>
            <a:r>
              <a:rPr lang="zh-TW" altLang="en-US" sz="3200" dirty="0"/>
              <a:t>要具備處理資訊和創造知識的能力</a:t>
            </a:r>
            <a:endParaRPr lang="en-US" altLang="zh-TW" sz="3200" dirty="0"/>
          </a:p>
          <a:p>
            <a:pPr>
              <a:buNone/>
            </a:pPr>
            <a:r>
              <a:rPr lang="en-US" altLang="zh-TW" sz="3200" dirty="0"/>
              <a:t> </a:t>
            </a:r>
            <a:endParaRPr lang="en-US" altLang="zh-TW" sz="3200" strike="sngStrike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11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777056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b="1" dirty="0">
                <a:solidFill>
                  <a:srgbClr val="0070C0"/>
                </a:solidFill>
              </a:rPr>
              <a:t>(</a:t>
            </a:r>
            <a:r>
              <a:rPr lang="zh-TW" altLang="en-US" b="1" dirty="0">
                <a:solidFill>
                  <a:srgbClr val="0070C0"/>
                </a:solidFill>
              </a:rPr>
              <a:t>三</a:t>
            </a:r>
            <a:r>
              <a:rPr lang="en-US" altLang="zh-TW" b="1" dirty="0">
                <a:solidFill>
                  <a:srgbClr val="0070C0"/>
                </a:solidFill>
              </a:rPr>
              <a:t>) </a:t>
            </a:r>
            <a:r>
              <a:rPr lang="zh-TW" altLang="en-US" b="1" dirty="0">
                <a:solidFill>
                  <a:srgbClr val="0070C0"/>
                </a:solidFill>
              </a:rPr>
              <a:t>學習模式改變</a:t>
            </a:r>
            <a:endParaRPr lang="zh-TW" altLang="zh-TW" b="1" dirty="0">
              <a:solidFill>
                <a:srgbClr val="0070C0"/>
              </a:solidFill>
            </a:endParaRPr>
          </a:p>
        </p:txBody>
      </p:sp>
      <p:sp>
        <p:nvSpPr>
          <p:cNvPr id="931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/>
              <a:t>知識來源</a:t>
            </a:r>
            <a:r>
              <a:rPr lang="zh-HK" altLang="en-US" sz="3200" dirty="0"/>
              <a:t>：</a:t>
            </a:r>
            <a:endParaRPr lang="en-US" altLang="zh-TW" sz="3200" dirty="0"/>
          </a:p>
          <a:p>
            <a:pPr lvl="1"/>
            <a:r>
              <a:rPr lang="zh-TW" altLang="en-US" sz="2800" dirty="0"/>
              <a:t>學校 </a:t>
            </a:r>
            <a:endParaRPr lang="en-US" altLang="zh-TW" sz="2800" dirty="0"/>
          </a:p>
          <a:p>
            <a:pPr lvl="1"/>
            <a:r>
              <a:rPr lang="zh-TW" altLang="en-US" sz="2800" dirty="0"/>
              <a:t>大眾傳媒和其他資訊平台</a:t>
            </a:r>
            <a:endParaRPr lang="en-US" altLang="zh-TW" sz="2800" dirty="0"/>
          </a:p>
          <a:p>
            <a:r>
              <a:rPr lang="zh-TW" altLang="en-US" sz="3200" dirty="0"/>
              <a:t>網上學習</a:t>
            </a:r>
            <a:endParaRPr lang="en-US" altLang="zh-TW" sz="3200" dirty="0"/>
          </a:p>
          <a:p>
            <a:r>
              <a:rPr lang="zh-TW" altLang="en-US" sz="3200" dirty="0"/>
              <a:t>自主學習和終身學習</a:t>
            </a:r>
            <a:r>
              <a:rPr lang="en-US" altLang="zh-TW" sz="3200" dirty="0"/>
              <a:t> </a:t>
            </a:r>
          </a:p>
          <a:p>
            <a:endParaRPr lang="en-US" altLang="zh-TW" sz="3200" dirty="0">
              <a:solidFill>
                <a:srgbClr val="0070C0"/>
              </a:solidFill>
              <a:sym typeface="Wingdings" panose="05000000000000000000" pitchFamily="2" charset="2"/>
            </a:endParaRPr>
          </a:p>
          <a:p>
            <a:pPr lvl="1" eaLnBrk="1" hangingPunct="1"/>
            <a:endParaRPr lang="en-US" altLang="zh-TW" dirty="0"/>
          </a:p>
          <a:p>
            <a:pPr lvl="1" eaLnBrk="1" hangingPunct="1"/>
            <a:endParaRPr lang="en-US" altLang="zh-TW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12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7627690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solidFill>
                  <a:srgbClr val="0070C0"/>
                </a:solidFill>
              </a:rPr>
              <a:t>(</a:t>
            </a:r>
            <a:r>
              <a:rPr lang="zh-TW" altLang="en-US" b="1" dirty="0">
                <a:solidFill>
                  <a:srgbClr val="0070C0"/>
                </a:solidFill>
              </a:rPr>
              <a:t>四</a:t>
            </a:r>
            <a:r>
              <a:rPr lang="en-US" altLang="zh-TW" b="1" dirty="0">
                <a:solidFill>
                  <a:srgbClr val="0070C0"/>
                </a:solidFill>
              </a:rPr>
              <a:t>) </a:t>
            </a:r>
            <a:r>
              <a:rPr lang="zh-TW" altLang="en-US" b="1" dirty="0">
                <a:solidFill>
                  <a:srgbClr val="0070C0"/>
                </a:solidFill>
              </a:rPr>
              <a:t>邁向智慧城市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11452" y="1544968"/>
            <a:ext cx="10515600" cy="4351338"/>
          </a:xfrm>
        </p:spPr>
        <p:txBody>
          <a:bodyPr>
            <a:normAutofit/>
          </a:bodyPr>
          <a:lstStyle/>
          <a:p>
            <a:r>
              <a:rPr lang="zh-TW" altLang="en-US" dirty="0"/>
              <a:t>在疫情下，數碼媒體的使用量大幅增加</a:t>
            </a:r>
            <a:endParaRPr lang="en-US" strike="sngStrike" dirty="0"/>
          </a:p>
          <a:p>
            <a:r>
              <a:rPr lang="zh-TW" altLang="en-US" dirty="0"/>
              <a:t>大大提升數碼技能的需求，加快邁向高科技智慧城市的步伐</a:t>
            </a:r>
            <a:endParaRPr lang="en-US" dirty="0"/>
          </a:p>
          <a:p>
            <a:r>
              <a:rPr lang="zh-TW" altLang="en-US" dirty="0"/>
              <a:t>聯合國教科文組織指：「要實現真正的可持續發展，智慧城市還必須是</a:t>
            </a:r>
            <a:r>
              <a:rPr lang="en-US" altLang="zh-TW" dirty="0"/>
              <a:t> MIL </a:t>
            </a:r>
            <a:r>
              <a:rPr lang="zh-TW" altLang="en-US" dirty="0"/>
              <a:t>城市」</a:t>
            </a:r>
            <a:endParaRPr lang="en-US" altLang="zh-TW" dirty="0"/>
          </a:p>
          <a:p>
            <a:r>
              <a:rPr lang="zh-TW" altLang="en-US" dirty="0"/>
              <a:t>所有公民都要學習</a:t>
            </a:r>
            <a:r>
              <a:rPr lang="en-US" altLang="zh-TW" dirty="0"/>
              <a:t>MIL</a:t>
            </a:r>
            <a:r>
              <a:rPr lang="zh-TW" altLang="en-US" dirty="0"/>
              <a:t>，具備媒體和資訊素養</a:t>
            </a:r>
            <a:endParaRPr lang="en-US" altLang="zh-TW" dirty="0"/>
          </a:p>
          <a:p>
            <a:r>
              <a:rPr lang="zh-TW" altLang="en-US" dirty="0"/>
              <a:t>媒體和</a:t>
            </a:r>
            <a:r>
              <a:rPr lang="zh-TW" altLang="en-US" dirty="0">
                <a:sym typeface="Wingdings" panose="05000000000000000000" pitchFamily="2" charset="2"/>
              </a:rPr>
              <a:t>資訊素養（</a:t>
            </a:r>
            <a:r>
              <a:rPr lang="en-US" dirty="0">
                <a:sym typeface="Wingdings" panose="05000000000000000000" pitchFamily="2" charset="2"/>
              </a:rPr>
              <a:t>MIL）</a:t>
            </a:r>
            <a:r>
              <a:rPr lang="zh-TW" altLang="en-US" dirty="0">
                <a:sym typeface="Wingdings" panose="05000000000000000000" pitchFamily="2" charset="2"/>
              </a:rPr>
              <a:t>成為必需品，以培養智慧城市中的精明媒體用家</a:t>
            </a:r>
            <a:r>
              <a:rPr lang="en-US" altLang="zh-TW" dirty="0">
                <a:sym typeface="Wingdings" panose="05000000000000000000" pitchFamily="2" charset="2"/>
              </a:rPr>
              <a:t>/</a:t>
            </a:r>
            <a:r>
              <a:rPr lang="zh-TW" altLang="en-US" dirty="0">
                <a:sym typeface="Wingdings" panose="05000000000000000000" pitchFamily="2" charset="2"/>
              </a:rPr>
              <a:t>稱職的知識工作者</a:t>
            </a:r>
            <a:r>
              <a:rPr lang="en-US" altLang="zh-TW" dirty="0">
                <a:sym typeface="Wingdings" panose="05000000000000000000" pitchFamily="2" charset="2"/>
              </a:rPr>
              <a:t>/</a:t>
            </a:r>
            <a:r>
              <a:rPr lang="zh-TW" altLang="en-US" dirty="0">
                <a:sym typeface="Wingdings" panose="05000000000000000000" pitchFamily="2" charset="2"/>
              </a:rPr>
              <a:t>智慧公民</a:t>
            </a: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altLang="zh-TW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13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4541996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b="1" dirty="0">
                <a:solidFill>
                  <a:srgbClr val="0070C0"/>
                </a:solidFill>
              </a:rPr>
              <a:t>參考資</a:t>
            </a:r>
            <a:r>
              <a:rPr lang="zh-HK" altLang="en-US" b="1" dirty="0" smtClean="0">
                <a:solidFill>
                  <a:srgbClr val="0070C0"/>
                </a:solidFill>
              </a:rPr>
              <a:t>料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11452" y="1544968"/>
            <a:ext cx="10515600" cy="435133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US" altLang="zh-TW" dirty="0">
              <a:sym typeface="Wingdings" panose="05000000000000000000" pitchFamily="2" charset="2"/>
            </a:endParaRPr>
          </a:p>
          <a:p>
            <a:r>
              <a:rPr lang="zh-TW" altLang="zh-HK" dirty="0"/>
              <a:t>李月蓮</a:t>
            </a:r>
            <a:r>
              <a:rPr lang="en-US" altLang="zh-HK" dirty="0"/>
              <a:t> (2012) </a:t>
            </a:r>
            <a:r>
              <a:rPr lang="zh-TW" altLang="zh-HK" dirty="0"/>
              <a:t>。〈邁向</a:t>
            </a:r>
            <a:r>
              <a:rPr lang="en-US" altLang="zh-HK" dirty="0"/>
              <a:t> Web 3.0 </a:t>
            </a:r>
            <a:r>
              <a:rPr lang="zh-TW" altLang="zh-HK" dirty="0"/>
              <a:t>的傳媒資訊素養〉。</a:t>
            </a:r>
            <a:r>
              <a:rPr lang="zh-HK" altLang="zh-HK" dirty="0"/>
              <a:t>《</a:t>
            </a:r>
            <a:r>
              <a:rPr lang="zh-TW" altLang="zh-HK" dirty="0"/>
              <a:t>傳媒透視</a:t>
            </a:r>
            <a:r>
              <a:rPr lang="zh-HK" altLang="zh-HK" dirty="0"/>
              <a:t>》</a:t>
            </a:r>
            <a:r>
              <a:rPr lang="zh-TW" altLang="zh-HK" dirty="0"/>
              <a:t>。六月號。擷取自網頁</a:t>
            </a:r>
            <a:r>
              <a:rPr lang="en-US" altLang="zh-HK" dirty="0"/>
              <a:t>https://app3.rthk.hk/mediadigest/content.php?aid=1267</a:t>
            </a:r>
            <a:endParaRPr lang="zh-TW" altLang="zh-HK" dirty="0"/>
          </a:p>
          <a:p>
            <a:r>
              <a:rPr lang="zh-TW" altLang="zh-HK" dirty="0"/>
              <a:t>李月蓮</a:t>
            </a:r>
            <a:r>
              <a:rPr lang="en-US" altLang="zh-HK" dirty="0"/>
              <a:t> (2013) </a:t>
            </a:r>
            <a:r>
              <a:rPr lang="zh-TW" altLang="zh-HK" dirty="0"/>
              <a:t>。〈傳媒資訊素養提升香港競爭力〉。</a:t>
            </a:r>
            <a:r>
              <a:rPr lang="zh-HK" altLang="zh-HK" dirty="0"/>
              <a:t>《</a:t>
            </a:r>
            <a:r>
              <a:rPr lang="zh-TW" altLang="zh-HK" dirty="0"/>
              <a:t>傳媒透視</a:t>
            </a:r>
            <a:r>
              <a:rPr lang="zh-HK" altLang="zh-HK" dirty="0"/>
              <a:t>》</a:t>
            </a:r>
            <a:r>
              <a:rPr lang="zh-TW" altLang="zh-HK" dirty="0"/>
              <a:t>。六月號。擷取自網頁</a:t>
            </a:r>
            <a:r>
              <a:rPr lang="en-US" altLang="zh-HK" dirty="0"/>
              <a:t>https://</a:t>
            </a:r>
            <a:r>
              <a:rPr lang="en-US" altLang="zh-HK" dirty="0" smtClean="0"/>
              <a:t>app3.rthk.hk/mediadigest/content.php?aid=1379</a:t>
            </a:r>
            <a:endParaRPr lang="zh-TW" altLang="zh-HK" dirty="0"/>
          </a:p>
          <a:p>
            <a:r>
              <a:rPr lang="zh-TW" altLang="zh-HK" dirty="0"/>
              <a:t>李月蓮</a:t>
            </a:r>
            <a:r>
              <a:rPr lang="en-US" altLang="zh-HK" dirty="0"/>
              <a:t> (2018) </a:t>
            </a:r>
            <a:r>
              <a:rPr lang="zh-TW" altLang="zh-HK" dirty="0"/>
              <a:t>。〈臨界時刻的媒介和信息素養〉。</a:t>
            </a:r>
            <a:r>
              <a:rPr lang="zh-HK" altLang="zh-HK" dirty="0"/>
              <a:t>《</a:t>
            </a:r>
            <a:r>
              <a:rPr lang="zh-TW" altLang="zh-HK" dirty="0"/>
              <a:t>傳媒透視</a:t>
            </a:r>
            <a:r>
              <a:rPr lang="zh-HK" altLang="zh-HK" dirty="0"/>
              <a:t>》</a:t>
            </a:r>
            <a:r>
              <a:rPr lang="zh-TW" altLang="zh-HK" dirty="0"/>
              <a:t>。一月號。擷取自網頁</a:t>
            </a:r>
            <a:r>
              <a:rPr lang="en-US" altLang="zh-HK" dirty="0"/>
              <a:t>https://app3.rthk.hk/mediadigest/content.php?aid=2135</a:t>
            </a:r>
            <a:endParaRPr lang="zh-TW" altLang="zh-HK" dirty="0"/>
          </a:p>
          <a:p>
            <a:r>
              <a:rPr lang="zh-TW" altLang="zh-HK" dirty="0"/>
              <a:t>許漢榮</a:t>
            </a:r>
            <a:r>
              <a:rPr lang="en-US" altLang="zh-HK" dirty="0"/>
              <a:t> (2016) </a:t>
            </a:r>
            <a:r>
              <a:rPr lang="zh-TW" altLang="zh-HK" dirty="0"/>
              <a:t>。〈資訊真假難辨，培養下一代媒體素養刻不容緩〉。</a:t>
            </a:r>
            <a:r>
              <a:rPr lang="zh-HK" altLang="zh-HK" dirty="0"/>
              <a:t>《</a:t>
            </a:r>
            <a:r>
              <a:rPr lang="zh-TW" altLang="zh-HK" dirty="0"/>
              <a:t>傳媒透</a:t>
            </a:r>
            <a:r>
              <a:rPr lang="zh-TW" altLang="zh-HK" dirty="0" smtClean="0"/>
              <a:t>視</a:t>
            </a:r>
            <a:r>
              <a:rPr lang="zh-HK" altLang="zh-HK" dirty="0" smtClean="0"/>
              <a:t>》</a:t>
            </a:r>
            <a:r>
              <a:rPr lang="zh-TW" altLang="zh-HK" dirty="0" smtClean="0"/>
              <a:t>。</a:t>
            </a:r>
            <a:r>
              <a:rPr lang="zh-TW" altLang="zh-HK" dirty="0"/>
              <a:t>十二月號。擷取自網頁</a:t>
            </a:r>
            <a:r>
              <a:rPr lang="en-US" altLang="zh-HK" dirty="0"/>
              <a:t>https://</a:t>
            </a:r>
            <a:r>
              <a:rPr lang="en-US" altLang="zh-HK" dirty="0" smtClean="0"/>
              <a:t>app3.rthk.hk/mediadigest/content.php?aid=2094</a:t>
            </a:r>
            <a:endParaRPr lang="zh-TW" altLang="zh-HK" dirty="0"/>
          </a:p>
          <a:p>
            <a:r>
              <a:rPr lang="zh-TW" altLang="zh-HK" dirty="0"/>
              <a:t>陳英杰</a:t>
            </a:r>
            <a:r>
              <a:rPr lang="en-US" altLang="zh-HK" dirty="0"/>
              <a:t> (2018) </a:t>
            </a:r>
            <a:r>
              <a:rPr lang="zh-TW" altLang="zh-HK" dirty="0"/>
              <a:t>。〈媒體素養教育的挑戰與實踐〉簡報。香港特區政府教育局。 擷取自網頁</a:t>
            </a:r>
            <a:r>
              <a:rPr lang="en-US" altLang="zh-HK" dirty="0"/>
              <a:t>https://www.edb.gov.hk/attachment/en/edu-system/primary-secondary/applicable-to-primary-secondary/it-in-edu/Information-Literacy/Seminar-201812/il-seminar-201812-hkfyg-tc.pdf</a:t>
            </a:r>
            <a:endParaRPr lang="zh-TW" altLang="zh-HK" dirty="0"/>
          </a:p>
          <a:p>
            <a:r>
              <a:rPr lang="zh-TW" altLang="zh-HK" dirty="0"/>
              <a:t>香港青年協會 </a:t>
            </a:r>
            <a:r>
              <a:rPr lang="en-GB" altLang="zh-HK" dirty="0"/>
              <a:t>(2017)</a:t>
            </a:r>
            <a:r>
              <a:rPr lang="zh-TW" altLang="zh-HK" dirty="0"/>
              <a:t>。《新媒體素養教材資源套》。香港：香港青年協會。</a:t>
            </a:r>
          </a:p>
          <a:p>
            <a:r>
              <a:rPr lang="zh-TW" altLang="zh-HK" dirty="0"/>
              <a:t>香港特別行政區政府教育局 </a:t>
            </a:r>
            <a:r>
              <a:rPr lang="en-GB" altLang="zh-HK" dirty="0"/>
              <a:t>(2019)</a:t>
            </a:r>
            <a:r>
              <a:rPr lang="zh-TW" altLang="zh-HK" dirty="0"/>
              <a:t>。〈媒體素養〉。《「三分鐘概念」動畫視像片段系列 </a:t>
            </a:r>
            <a:r>
              <a:rPr lang="en-GB" altLang="zh-HK" dirty="0"/>
              <a:t>(2019)</a:t>
            </a:r>
            <a:r>
              <a:rPr lang="zh-TW" altLang="zh-HK" dirty="0"/>
              <a:t>》。</a:t>
            </a:r>
            <a:r>
              <a:rPr lang="en-US" altLang="zh-HK" dirty="0"/>
              <a:t/>
            </a:r>
            <a:br>
              <a:rPr lang="en-US" altLang="zh-HK" dirty="0"/>
            </a:br>
            <a:r>
              <a:rPr lang="en-GB" altLang="zh-HK" dirty="0"/>
              <a:t>https://</a:t>
            </a:r>
            <a:r>
              <a:rPr lang="en-GB" altLang="zh-HK" dirty="0" smtClean="0"/>
              <a:t>www.edb.gov.hk/tc/curriculum-development/kla/pshe/references-and-resources/life-and-society/3-min-concept.html</a:t>
            </a:r>
            <a:endParaRPr lang="zh-TW" altLang="zh-HK" dirty="0"/>
          </a:p>
          <a:p>
            <a:r>
              <a:rPr lang="zh-TW" altLang="zh-HK" dirty="0"/>
              <a:t>蘇鑰機</a:t>
            </a:r>
            <a:r>
              <a:rPr lang="en-US" altLang="zh-HK" dirty="0"/>
              <a:t> (2011) </a:t>
            </a:r>
            <a:r>
              <a:rPr lang="zh-TW" altLang="zh-HK" dirty="0"/>
              <a:t>。〈探索新聞的本質〉。</a:t>
            </a:r>
            <a:r>
              <a:rPr lang="zh-HK" altLang="zh-HK" dirty="0"/>
              <a:t>《</a:t>
            </a:r>
            <a:r>
              <a:rPr lang="zh-TW" altLang="zh-HK" dirty="0"/>
              <a:t>明報</a:t>
            </a:r>
            <a:r>
              <a:rPr lang="zh-HK" altLang="zh-HK" dirty="0"/>
              <a:t>》</a:t>
            </a:r>
            <a:r>
              <a:rPr lang="zh-TW" altLang="zh-HK" dirty="0"/>
              <a:t>。擷取自網頁</a:t>
            </a:r>
            <a:r>
              <a:rPr lang="en-US" altLang="zh-HK" dirty="0"/>
              <a:t>http://</a:t>
            </a:r>
            <a:r>
              <a:rPr lang="en-US" altLang="zh-HK" dirty="0" smtClean="0"/>
              <a:t>mediamobserver.blogspot.com/2011/06/30052011.html</a:t>
            </a:r>
            <a:endParaRPr lang="zh-TW" altLang="zh-HK" dirty="0"/>
          </a:p>
          <a:p>
            <a:r>
              <a:rPr lang="en-US" altLang="zh-HK" dirty="0"/>
              <a:t>Grizzle, A. et al. (2021</a:t>
            </a:r>
            <a:r>
              <a:rPr lang="en-US" altLang="zh-HK" i="1" dirty="0"/>
              <a:t>). </a:t>
            </a:r>
            <a:r>
              <a:rPr lang="en-US" altLang="zh-HK" dirty="0"/>
              <a:t>Media and information literate citizens: think critically, click wisely. (Media and Information Literacy Curriculum for Educators and Learners -Second Edition). </a:t>
            </a:r>
            <a:r>
              <a:rPr lang="en-US" altLang="zh-HK" i="1" dirty="0"/>
              <a:t>UNESCO.org.</a:t>
            </a:r>
            <a:r>
              <a:rPr lang="en-US" altLang="zh-HK" dirty="0"/>
              <a:t> Retrieved from https://unesdoc.unesco.org/ark:/</a:t>
            </a:r>
            <a:r>
              <a:rPr lang="en-US" altLang="zh-HK" dirty="0" smtClean="0"/>
              <a:t>48223/pf0000377068 </a:t>
            </a:r>
            <a:endParaRPr lang="zh-TW" altLang="zh-HK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7756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67543" y="676049"/>
            <a:ext cx="9144000" cy="1170858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zh-TW" altLang="en-US" sz="4800" b="1" dirty="0">
                <a:latin typeface="+mn-lt"/>
              </a:rPr>
              <a:t>廿一世紀必</a:t>
            </a:r>
            <a:r>
              <a:rPr lang="zh-TW" altLang="en-US" sz="4800" b="1" dirty="0" smtClean="0">
                <a:latin typeface="+mn-lt"/>
              </a:rPr>
              <a:t>備技能</a:t>
            </a:r>
            <a:endParaRPr lang="zh-TW" altLang="en-US" sz="4800" b="1" dirty="0">
              <a:latin typeface="+mn-lt"/>
            </a:endParaRPr>
          </a:p>
        </p:txBody>
      </p:sp>
      <p:sp>
        <p:nvSpPr>
          <p:cNvPr id="96259" name="副標題 2" descr="Rectangle: Click to edit Master text styles&#10;Second level&#10;Third level&#10;Fourth level&#10;Fifth level"/>
          <p:cNvSpPr>
            <a:spLocks noGrp="1"/>
          </p:cNvSpPr>
          <p:nvPr>
            <p:ph type="subTitle" idx="1"/>
          </p:nvPr>
        </p:nvSpPr>
        <p:spPr>
          <a:xfrm>
            <a:off x="1524000" y="2254314"/>
            <a:ext cx="9144000" cy="3422210"/>
          </a:xfrm>
        </p:spPr>
        <p:txBody>
          <a:bodyPr>
            <a:normAutofit/>
          </a:bodyPr>
          <a:lstStyle/>
          <a:p>
            <a:pPr algn="l"/>
            <a:r>
              <a:rPr lang="zh-TW" altLang="en-US" sz="3200" dirty="0" smtClean="0"/>
              <a:t>課堂討論</a:t>
            </a:r>
            <a:r>
              <a:rPr lang="en-US" altLang="zh-TW" sz="3200" dirty="0" smtClean="0"/>
              <a:t>:</a:t>
            </a:r>
          </a:p>
          <a:p>
            <a:pPr algn="l"/>
            <a:endParaRPr lang="en-US" altLang="zh-TW" sz="3200" dirty="0" smtClean="0"/>
          </a:p>
          <a:p>
            <a:pPr algn="l"/>
            <a:r>
              <a:rPr lang="zh-TW" altLang="en-US" sz="3200" dirty="0" smtClean="0"/>
              <a:t>你</a:t>
            </a:r>
            <a:r>
              <a:rPr lang="zh-TW" altLang="zh-HK" sz="3200" dirty="0"/>
              <a:t>是否同意媒</a:t>
            </a:r>
            <a:r>
              <a:rPr lang="zh-HK" altLang="zh-HK" sz="3200" dirty="0"/>
              <a:t>體</a:t>
            </a:r>
            <a:r>
              <a:rPr lang="zh-TW" altLang="en-US" sz="3200" dirty="0"/>
              <a:t>和</a:t>
            </a:r>
            <a:r>
              <a:rPr lang="zh-TW" altLang="zh-HK" sz="3200" dirty="0"/>
              <a:t>資訊素養是廿一世紀的必</a:t>
            </a:r>
            <a:r>
              <a:rPr lang="zh-TW" altLang="zh-HK" sz="3200" dirty="0" smtClean="0"/>
              <a:t>備</a:t>
            </a:r>
            <a:r>
              <a:rPr lang="zh-TW" altLang="en-US" sz="3200" dirty="0" smtClean="0"/>
              <a:t>技能？</a:t>
            </a:r>
            <a:endParaRPr lang="zh-TW" alt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2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536120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491343" y="665163"/>
            <a:ext cx="9144000" cy="1227011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zh-TW" altLang="en-US" sz="4400" b="1" dirty="0"/>
              <a:t>甚麼是媒體和資訊素養</a:t>
            </a:r>
            <a:r>
              <a:rPr lang="zh-TW" altLang="en-US" sz="4400" b="1" dirty="0">
                <a:latin typeface="+mn-lt"/>
              </a:rPr>
              <a:t>（</a:t>
            </a:r>
            <a:r>
              <a:rPr lang="en-US" altLang="zh-TW" sz="4400" b="1" dirty="0">
                <a:latin typeface="+mn-lt"/>
              </a:rPr>
              <a:t>MIL</a:t>
            </a:r>
            <a:r>
              <a:rPr lang="zh-TW" altLang="en-US" sz="4400" b="1" dirty="0"/>
              <a:t>）</a:t>
            </a:r>
            <a:r>
              <a:rPr lang="zh-TW" altLang="en-US" sz="4400" b="1" dirty="0">
                <a:latin typeface="+mn-lt"/>
              </a:rPr>
              <a:t>？</a:t>
            </a:r>
          </a:p>
        </p:txBody>
      </p:sp>
      <p:sp>
        <p:nvSpPr>
          <p:cNvPr id="96259" name="副標題 2" descr="Rectangle: Click to edit Master text styles&#10;Second level&#10;Third level&#10;Fourth level&#10;Fifth level"/>
          <p:cNvSpPr>
            <a:spLocks noGrp="1"/>
          </p:cNvSpPr>
          <p:nvPr>
            <p:ph type="subTitle" idx="1"/>
          </p:nvPr>
        </p:nvSpPr>
        <p:spPr>
          <a:xfrm>
            <a:off x="1524000" y="2281473"/>
            <a:ext cx="9144000" cy="2976327"/>
          </a:xfrm>
        </p:spPr>
        <p:txBody>
          <a:bodyPr>
            <a:normAutofit/>
          </a:bodyPr>
          <a:lstStyle/>
          <a:p>
            <a:pPr algn="l">
              <a:spcBef>
                <a:spcPct val="20000"/>
              </a:spcBef>
              <a:buClr>
                <a:srgbClr val="330066"/>
              </a:buClr>
              <a:buSzPct val="70000"/>
              <a:defRPr/>
            </a:pPr>
            <a:r>
              <a:rPr lang="zh-TW" altLang="en-US" dirty="0"/>
              <a:t>媒體和</a:t>
            </a:r>
            <a:r>
              <a:rPr lang="zh-TW" altLang="en-US" dirty="0">
                <a:sym typeface="Wingdings" panose="05000000000000000000" pitchFamily="2" charset="2"/>
              </a:rPr>
              <a:t>資訊素養</a:t>
            </a:r>
            <a:r>
              <a:rPr lang="zh-TW" altLang="en-US" dirty="0">
                <a:latin typeface="Arial"/>
                <a:sym typeface="Wingdings" panose="05000000000000000000" pitchFamily="2" charset="2"/>
              </a:rPr>
              <a:t>（</a:t>
            </a:r>
            <a:r>
              <a:rPr lang="en-US" altLang="zh-TW" dirty="0">
                <a:latin typeface="Arial"/>
              </a:rPr>
              <a:t>MIL</a:t>
            </a:r>
            <a:r>
              <a:rPr lang="zh-TW" altLang="en-US" dirty="0">
                <a:latin typeface="Arial"/>
                <a:sym typeface="Wingdings" panose="05000000000000000000" pitchFamily="2" charset="2"/>
              </a:rPr>
              <a:t>）</a:t>
            </a:r>
            <a:r>
              <a:rPr lang="zh-TW" altLang="en-US" dirty="0">
                <a:latin typeface="Arial"/>
              </a:rPr>
              <a:t>是一個複合概</a:t>
            </a:r>
            <a:r>
              <a:rPr lang="zh-TW" altLang="en-US" dirty="0" smtClean="0">
                <a:latin typeface="Arial"/>
              </a:rPr>
              <a:t>念</a:t>
            </a:r>
            <a:r>
              <a:rPr lang="zh-TW" altLang="en-US" dirty="0">
                <a:latin typeface="Arial"/>
              </a:rPr>
              <a:t>。</a:t>
            </a:r>
            <a:endParaRPr lang="en-US" altLang="zh-TW" dirty="0">
              <a:latin typeface="Arial"/>
            </a:endParaRPr>
          </a:p>
          <a:p>
            <a:pPr algn="l">
              <a:spcBef>
                <a:spcPct val="20000"/>
              </a:spcBef>
              <a:buClr>
                <a:srgbClr val="330066"/>
              </a:buClr>
              <a:buSzPct val="70000"/>
              <a:buFont typeface="Wingdings" panose="05000000000000000000" pitchFamily="2" charset="2"/>
              <a:buChar char="l"/>
              <a:defRPr/>
            </a:pPr>
            <a:endParaRPr lang="en-US" altLang="zh-TW" dirty="0">
              <a:latin typeface="Arial"/>
            </a:endParaRPr>
          </a:p>
          <a:p>
            <a:pPr algn="l">
              <a:defRPr/>
            </a:pPr>
            <a:r>
              <a:rPr lang="en-US" altLang="zh-TW" dirty="0"/>
              <a:t>MIL = </a:t>
            </a:r>
            <a:r>
              <a:rPr lang="zh-TW" altLang="en-US" dirty="0"/>
              <a:t>媒體素養 </a:t>
            </a:r>
            <a:r>
              <a:rPr lang="en-US" altLang="zh-TW" dirty="0"/>
              <a:t>+ </a:t>
            </a:r>
            <a:r>
              <a:rPr lang="zh-TW" altLang="en-US" dirty="0"/>
              <a:t>資訊素養 </a:t>
            </a:r>
            <a:r>
              <a:rPr lang="en-US" altLang="zh-TW" dirty="0"/>
              <a:t>+ </a:t>
            </a:r>
            <a:r>
              <a:rPr lang="zh-TW" altLang="en-US" dirty="0"/>
              <a:t>資訊及通訊科技技巧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3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426424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標題 1"/>
          <p:cNvSpPr>
            <a:spLocks noGrp="1"/>
          </p:cNvSpPr>
          <p:nvPr>
            <p:ph type="title"/>
          </p:nvPr>
        </p:nvSpPr>
        <p:spPr>
          <a:xfrm>
            <a:off x="838200" y="308854"/>
            <a:ext cx="10515600" cy="1325563"/>
          </a:xfrm>
        </p:spPr>
        <p:txBody>
          <a:bodyPr/>
          <a:lstStyle/>
          <a:p>
            <a:r>
              <a:rPr lang="zh-HK" altLang="en-US" b="1" dirty="0">
                <a:solidFill>
                  <a:srgbClr val="0070C0"/>
                </a:solidFill>
              </a:rPr>
              <a:t>具備「</a:t>
            </a:r>
            <a:r>
              <a:rPr lang="zh-TW" altLang="en-US" b="1" dirty="0">
                <a:solidFill>
                  <a:srgbClr val="0070C0"/>
                </a:solidFill>
              </a:rPr>
              <a:t>媒體和</a:t>
            </a:r>
            <a:r>
              <a:rPr lang="zh-TW" altLang="en-US" b="1" dirty="0">
                <a:solidFill>
                  <a:srgbClr val="0070C0"/>
                </a:solidFill>
                <a:latin typeface="Arial"/>
              </a:rPr>
              <a:t>資訊素養」</a:t>
            </a:r>
            <a:endParaRPr lang="zh-HK" altLang="en-US" b="1" dirty="0">
              <a:solidFill>
                <a:srgbClr val="0070C0"/>
              </a:solidFill>
            </a:endParaRPr>
          </a:p>
        </p:txBody>
      </p:sp>
      <p:sp>
        <p:nvSpPr>
          <p:cNvPr id="3" name="內容版面配置區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20000"/>
              </a:spcBef>
              <a:buClr>
                <a:srgbClr val="330066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zh-TW" altLang="en-US" sz="3000" dirty="0">
                <a:latin typeface="Arial"/>
              </a:rPr>
              <a:t>「</a:t>
            </a:r>
            <a:r>
              <a:rPr lang="zh-TW" altLang="en-US" sz="3000" dirty="0"/>
              <a:t>媒體和</a:t>
            </a:r>
            <a:r>
              <a:rPr lang="zh-TW" altLang="en-US" sz="3000" dirty="0">
                <a:latin typeface="Arial"/>
              </a:rPr>
              <a:t>資訊素養」是一</a:t>
            </a:r>
            <a:r>
              <a:rPr lang="zh-TW" altLang="en-US" sz="3000" dirty="0" smtClean="0">
                <a:latin typeface="Arial"/>
              </a:rPr>
              <a:t>組具</a:t>
            </a:r>
            <a:r>
              <a:rPr lang="zh-TW" altLang="en-US" sz="3000" dirty="0">
                <a:latin typeface="Arial"/>
              </a:rPr>
              <a:t>慎思明辨思維及有效率地尋找、 認識、 分析、 使用和創造媒體訊息</a:t>
            </a:r>
            <a:r>
              <a:rPr lang="zh-TW" altLang="en-US" sz="3000" dirty="0"/>
              <a:t>和</a:t>
            </a:r>
            <a:r>
              <a:rPr lang="zh-TW" altLang="en-US" sz="3000" dirty="0" smtClean="0">
                <a:latin typeface="Arial"/>
              </a:rPr>
              <a:t>資訊</a:t>
            </a:r>
            <a:r>
              <a:rPr lang="zh-TW" altLang="en-US" sz="3000" dirty="0">
                <a:latin typeface="Arial"/>
              </a:rPr>
              <a:t>的</a:t>
            </a:r>
            <a:r>
              <a:rPr lang="zh-TW" altLang="en-US" sz="3000" dirty="0" smtClean="0">
                <a:latin typeface="Arial"/>
              </a:rPr>
              <a:t>能力。</a:t>
            </a:r>
            <a:endParaRPr lang="en-US" altLang="zh-TW" sz="3000" dirty="0">
              <a:latin typeface="Arial"/>
            </a:endParaRPr>
          </a:p>
          <a:p>
            <a:pPr>
              <a:spcBef>
                <a:spcPct val="20000"/>
              </a:spcBef>
              <a:buClr>
                <a:srgbClr val="330066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zh-TW" altLang="en-US" sz="3000" dirty="0">
                <a:latin typeface="Arial"/>
              </a:rPr>
              <a:t>一位具備「媒體和資訊素養」的人應該能夠處理來自不同來源的資訊，這些資訊來源包括大眾傳媒、互聯網、圖書館、數據庫、博物館等。</a:t>
            </a:r>
            <a:endParaRPr lang="en-US" altLang="zh-TW" sz="3000" dirty="0">
              <a:latin typeface="Arial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4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892607197"/>
      </p:ext>
    </p:extLst>
  </p:cSld>
  <p:clrMapOvr>
    <a:masterClrMapping/>
  </p:clrMapOvr>
  <p:extLst mod="1">
    <p:ext uri="{6950BFC3-D8DA-4A85-94F7-54DA5524770B}">
      <p188:commentRel xmlns:p188="http://schemas.microsoft.com/office/powerpoint/2018/8/main" xmlns="" r:id="rId2"/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MIL</a:t>
            </a:r>
            <a:r>
              <a:rPr lang="zh-TW" altLang="en-US" b="1" dirty="0">
                <a:solidFill>
                  <a:srgbClr val="0070C0"/>
                </a:solidFill>
              </a:rPr>
              <a:t> 的主要技能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尋</a:t>
            </a:r>
            <a:r>
              <a:rPr lang="zh-TW" altLang="en-US" dirty="0" smtClean="0"/>
              <a:t>找媒</a:t>
            </a:r>
            <a:r>
              <a:rPr lang="zh-TW" altLang="en-US" dirty="0"/>
              <a:t>體和資訊的能力</a:t>
            </a:r>
            <a:endParaRPr lang="en-US" dirty="0"/>
          </a:p>
          <a:p>
            <a:pPr lvl="1"/>
            <a:r>
              <a:rPr lang="zh-TW" altLang="en-US" dirty="0"/>
              <a:t>搜尋資訊；注意力管理</a:t>
            </a:r>
            <a:endParaRPr lang="en-US" dirty="0"/>
          </a:p>
          <a:p>
            <a:pPr lvl="1"/>
            <a:endParaRPr lang="en-US" dirty="0"/>
          </a:p>
          <a:p>
            <a:r>
              <a:rPr lang="zh-TW" altLang="en-US" dirty="0"/>
              <a:t>認識、分析和整合媒體和資訊的能力</a:t>
            </a:r>
            <a:endParaRPr lang="en-US" dirty="0"/>
          </a:p>
          <a:p>
            <a:pPr lvl="1"/>
            <a:r>
              <a:rPr lang="zh-TW" altLang="en-US" dirty="0"/>
              <a:t>認識、評估和分析；組織與整合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zh-TW" altLang="en-US" dirty="0" smtClean="0"/>
              <a:t>使用</a:t>
            </a:r>
            <a:r>
              <a:rPr lang="zh-TW" altLang="en-US" dirty="0"/>
              <a:t>和創造媒體和資訊的能力</a:t>
            </a:r>
            <a:endParaRPr lang="en-US" dirty="0"/>
          </a:p>
          <a:p>
            <a:pPr lvl="1"/>
            <a:r>
              <a:rPr lang="zh-TW" altLang="en-US" dirty="0"/>
              <a:t>溝通、運用和參與；創作和理解；監察和影響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5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139540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ctrTitle"/>
          </p:nvPr>
        </p:nvSpPr>
        <p:spPr>
          <a:xfrm>
            <a:off x="970671" y="1122363"/>
            <a:ext cx="9929699" cy="1693265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zh-TW" altLang="en-US" sz="4400" b="1" dirty="0">
                <a:latin typeface="+mn-lt"/>
              </a:rPr>
              <a:t>為甚麼需要學習 「</a:t>
            </a:r>
            <a:r>
              <a:rPr lang="zh-TW" altLang="en-US" sz="4400" b="1" dirty="0"/>
              <a:t>媒體和</a:t>
            </a:r>
            <a:r>
              <a:rPr lang="zh-TW" altLang="en-US" sz="4400" b="1" dirty="0">
                <a:latin typeface="+mn-lt"/>
              </a:rPr>
              <a:t>資訊素養」？</a:t>
            </a:r>
            <a:r>
              <a:rPr lang="en-US" altLang="zh-TW" sz="4400" b="1" dirty="0">
                <a:latin typeface="+mn-lt"/>
              </a:rPr>
              <a:t/>
            </a:r>
            <a:br>
              <a:rPr lang="en-US" altLang="zh-TW" sz="4400" b="1" dirty="0">
                <a:latin typeface="+mn-lt"/>
              </a:rPr>
            </a:br>
            <a:endParaRPr lang="zh-TW" altLang="en-US" sz="4400" b="1" dirty="0">
              <a:latin typeface="+mn-lt"/>
            </a:endParaRPr>
          </a:p>
        </p:txBody>
      </p:sp>
      <p:sp>
        <p:nvSpPr>
          <p:cNvPr id="54275" name="副標題 6" descr="Rectangle: Click to edit Master text styles&#10;Second level&#10;Third level&#10;Fourth level&#10;Fifth level"/>
          <p:cNvSpPr>
            <a:spLocks noGrp="1"/>
          </p:cNvSpPr>
          <p:nvPr>
            <p:ph type="subTitle" idx="1"/>
          </p:nvPr>
        </p:nvSpPr>
        <p:spPr>
          <a:xfrm>
            <a:off x="763507" y="3005751"/>
            <a:ext cx="9144000" cy="2288263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zh-TW" altLang="en-US" sz="3000" dirty="0">
                <a:latin typeface="Arial" panose="020B0604020202020204" pitchFamily="34" charset="0"/>
                <a:sym typeface="Wingdings" panose="05000000000000000000" pitchFamily="2" charset="2"/>
              </a:rPr>
              <a:t>從四方面了解為何需要「</a:t>
            </a:r>
            <a:r>
              <a:rPr lang="zh-TW" altLang="en-US" sz="3000" dirty="0"/>
              <a:t>媒體和</a:t>
            </a:r>
            <a:r>
              <a:rPr lang="zh-TW" altLang="en-US" sz="3000" dirty="0">
                <a:latin typeface="Arial" panose="020B0604020202020204" pitchFamily="34" charset="0"/>
                <a:sym typeface="Wingdings" panose="05000000000000000000" pitchFamily="2" charset="2"/>
              </a:rPr>
              <a:t>資訊素養」</a:t>
            </a:r>
            <a:endParaRPr lang="zh-HK" altLang="en-US" sz="3000" dirty="0"/>
          </a:p>
          <a:p>
            <a:pPr algn="l"/>
            <a:r>
              <a:rPr lang="en-US" altLang="zh-TW" sz="3000" dirty="0"/>
              <a:t>(</a:t>
            </a:r>
            <a:r>
              <a:rPr lang="zh-TW" altLang="en-US" sz="3000" dirty="0"/>
              <a:t>一</a:t>
            </a:r>
            <a:r>
              <a:rPr lang="en-US" altLang="zh-TW" sz="3000" dirty="0"/>
              <a:t>) </a:t>
            </a:r>
            <a:r>
              <a:rPr lang="zh-TW" altLang="en-US" sz="3000" dirty="0"/>
              <a:t>數碼科技的新發展 </a:t>
            </a:r>
            <a:endParaRPr lang="en-US" altLang="zh-TW" sz="3000" dirty="0"/>
          </a:p>
          <a:p>
            <a:pPr algn="l"/>
            <a:r>
              <a:rPr lang="en-US" altLang="zh-TW" sz="3000" dirty="0"/>
              <a:t>(</a:t>
            </a:r>
            <a:r>
              <a:rPr lang="zh-TW" altLang="en-US" sz="3000" dirty="0"/>
              <a:t>二</a:t>
            </a:r>
            <a:r>
              <a:rPr lang="en-US" altLang="zh-TW" sz="3000" dirty="0"/>
              <a:t>) </a:t>
            </a:r>
            <a:r>
              <a:rPr lang="zh-TW" altLang="en-US" sz="3000" dirty="0"/>
              <a:t>過渡至知識社會</a:t>
            </a:r>
            <a:endParaRPr lang="en-US" altLang="zh-TW" sz="3000" dirty="0"/>
          </a:p>
          <a:p>
            <a:pPr algn="l"/>
            <a:r>
              <a:rPr lang="en-US" altLang="zh-TW" sz="3000" dirty="0"/>
              <a:t>(</a:t>
            </a:r>
            <a:r>
              <a:rPr lang="zh-TW" altLang="en-US" sz="3000" dirty="0"/>
              <a:t>三</a:t>
            </a:r>
            <a:r>
              <a:rPr lang="en-US" altLang="zh-TW" sz="3000" dirty="0"/>
              <a:t>) </a:t>
            </a:r>
            <a:r>
              <a:rPr lang="zh-TW" altLang="en-US" sz="3000" dirty="0"/>
              <a:t>學習模式改變</a:t>
            </a:r>
            <a:endParaRPr lang="en-US" altLang="zh-TW" sz="3000" dirty="0"/>
          </a:p>
          <a:p>
            <a:pPr algn="l"/>
            <a:r>
              <a:rPr lang="en-US" altLang="zh-TW" sz="3000" dirty="0"/>
              <a:t>(</a:t>
            </a:r>
            <a:r>
              <a:rPr lang="zh-TW" altLang="en-US" sz="3000" dirty="0"/>
              <a:t>四</a:t>
            </a:r>
            <a:r>
              <a:rPr lang="en-US" altLang="zh-TW" sz="3000" dirty="0"/>
              <a:t>) </a:t>
            </a:r>
            <a:r>
              <a:rPr lang="zh-TW" altLang="en-US" sz="3000" dirty="0"/>
              <a:t>邁向智慧城市</a:t>
            </a:r>
            <a:endParaRPr lang="en-US" altLang="zh-TW" sz="3000" dirty="0"/>
          </a:p>
          <a:p>
            <a:pPr algn="l"/>
            <a:endParaRPr lang="en-US" altLang="zh-TW" dirty="0"/>
          </a:p>
          <a:p>
            <a:pPr algn="l"/>
            <a:endParaRPr lang="zh-TW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6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270771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solidFill>
                  <a:srgbClr val="0070C0"/>
                </a:solidFill>
              </a:rPr>
              <a:t>(</a:t>
            </a:r>
            <a:r>
              <a:rPr lang="zh-TW" altLang="en-US" b="1" dirty="0">
                <a:solidFill>
                  <a:srgbClr val="0070C0"/>
                </a:solidFill>
              </a:rPr>
              <a:t>一</a:t>
            </a:r>
            <a:r>
              <a:rPr lang="en-US" altLang="zh-TW" b="1" dirty="0">
                <a:solidFill>
                  <a:srgbClr val="0070C0"/>
                </a:solidFill>
              </a:rPr>
              <a:t>) </a:t>
            </a:r>
            <a:r>
              <a:rPr lang="zh-TW" altLang="en-US" b="1" dirty="0">
                <a:solidFill>
                  <a:srgbClr val="0070C0"/>
                </a:solidFill>
              </a:rPr>
              <a:t>數碼科技的新發展 </a:t>
            </a:r>
            <a:endParaRPr 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r>
              <a:rPr lang="en-US" altLang="zh-HK" dirty="0"/>
              <a:t>Web 1.0: </a:t>
            </a:r>
            <a:r>
              <a:rPr lang="zh-TW" altLang="en-US" dirty="0"/>
              <a:t>以資訊為中心（網絡）</a:t>
            </a:r>
            <a:endParaRPr lang="en-US" altLang="zh-HK" dirty="0"/>
          </a:p>
          <a:p>
            <a:r>
              <a:rPr lang="en-US" altLang="zh-HK" dirty="0"/>
              <a:t>Web 2.0: </a:t>
            </a:r>
            <a:r>
              <a:rPr lang="zh-TW" altLang="en-US" dirty="0"/>
              <a:t>以人為本（社交網絡）</a:t>
            </a:r>
            <a:endParaRPr lang="en-US" altLang="zh-TW" dirty="0"/>
          </a:p>
          <a:p>
            <a:endParaRPr lang="en-US" altLang="zh-HK" dirty="0"/>
          </a:p>
          <a:p>
            <a:r>
              <a:rPr lang="en-US" altLang="zh-HK" dirty="0"/>
              <a:t>Web 3.0: </a:t>
            </a:r>
            <a:r>
              <a:rPr lang="zh-TW" altLang="en-US" dirty="0"/>
              <a:t>以機器為中心（語意網）</a:t>
            </a:r>
            <a:endParaRPr lang="en-US" altLang="zh-TW" dirty="0"/>
          </a:p>
          <a:p>
            <a:endParaRPr lang="en-US" altLang="zh-HK" dirty="0"/>
          </a:p>
          <a:p>
            <a:r>
              <a:rPr lang="en-US" altLang="zh-HK" dirty="0"/>
              <a:t>Web 4.0: </a:t>
            </a:r>
            <a:r>
              <a:rPr lang="zh-TW" altLang="en-US" dirty="0"/>
              <a:t>以代理為中心（無處不在）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超越 </a:t>
            </a:r>
            <a:r>
              <a:rPr lang="en-US" altLang="zh-HK" dirty="0"/>
              <a:t>Web 4.0</a:t>
            </a:r>
          </a:p>
          <a:p>
            <a:endParaRPr lang="en-US" altLang="zh-HK" dirty="0"/>
          </a:p>
          <a:p>
            <a:endParaRPr lang="en-US" altLang="zh-HK" dirty="0"/>
          </a:p>
          <a:p>
            <a:endParaRPr 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r>
              <a:rPr lang="zh-TW" altLang="en-US" dirty="0"/>
              <a:t>網絡媒體、網站</a:t>
            </a:r>
            <a:endParaRPr lang="en-US" dirty="0"/>
          </a:p>
          <a:p>
            <a:r>
              <a:rPr lang="zh-TW" altLang="en-US" dirty="0"/>
              <a:t>社交媒體、搜尋引擎、網誌、維基百科、</a:t>
            </a:r>
            <a:r>
              <a:rPr lang="en-US" dirty="0"/>
              <a:t>YouTube </a:t>
            </a:r>
          </a:p>
          <a:p>
            <a:r>
              <a:rPr lang="zh-TW" altLang="en-US" dirty="0"/>
              <a:t>智能手機和應用程式、雲端運算、大數據、機械人、演算法、人工智能</a:t>
            </a:r>
            <a:endParaRPr lang="en-US" altLang="zh-TW" dirty="0"/>
          </a:p>
          <a:p>
            <a:r>
              <a:rPr lang="zh-TW" altLang="en-US" dirty="0"/>
              <a:t>語音助理應用程式（例如 </a:t>
            </a:r>
            <a:r>
              <a:rPr lang="en-US" altLang="zh-TW" dirty="0"/>
              <a:t>Siri</a:t>
            </a:r>
            <a:r>
              <a:rPr lang="zh-TW" altLang="en-US" dirty="0"/>
              <a:t>）、進階人工智能、物聯網、聊天機械人</a:t>
            </a:r>
            <a:endParaRPr lang="en-US" altLang="zh-TW" dirty="0"/>
          </a:p>
          <a:p>
            <a:r>
              <a:rPr lang="zh-TW" altLang="en-US" dirty="0"/>
              <a:t>元宇宙</a:t>
            </a: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7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270456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47665" y="1931374"/>
            <a:ext cx="10515600" cy="2541038"/>
          </a:xfrm>
        </p:spPr>
        <p:txBody>
          <a:bodyPr>
            <a:normAutofit fontScale="90000"/>
          </a:bodyPr>
          <a:lstStyle/>
          <a:p>
            <a:r>
              <a:rPr lang="zh-TW" altLang="en-US" sz="3600" dirty="0"/>
              <a:t>挑戰一：如何應對新媒體？</a:t>
            </a:r>
            <a:r>
              <a:rPr lang="en-US" altLang="zh-TW" sz="3600" dirty="0"/>
              <a:t/>
            </a:r>
            <a:br>
              <a:rPr lang="en-US" altLang="zh-TW" sz="3600" dirty="0"/>
            </a:br>
            <a:r>
              <a:rPr lang="en-US" altLang="zh-TW" sz="3600" dirty="0"/>
              <a:t/>
            </a:r>
            <a:br>
              <a:rPr lang="en-US" altLang="zh-TW" sz="3600" dirty="0"/>
            </a:br>
            <a:r>
              <a:rPr lang="en-US" altLang="zh-TW" sz="3600" dirty="0">
                <a:sym typeface="Wingdings" panose="05000000000000000000" pitchFamily="2" charset="2"/>
              </a:rPr>
              <a:t> </a:t>
            </a:r>
            <a:r>
              <a:rPr lang="zh-TW" altLang="en-US" sz="3600" dirty="0">
                <a:sym typeface="Wingdings" pitchFamily="2" charset="2"/>
              </a:rPr>
              <a:t>新傳播科技改變了現代生</a:t>
            </a:r>
            <a:r>
              <a:rPr lang="zh-TW" altLang="en-US" sz="3600" dirty="0" smtClean="0">
                <a:sym typeface="Wingdings" pitchFamily="2" charset="2"/>
              </a:rPr>
              <a:t>活</a:t>
            </a:r>
            <a:r>
              <a:rPr lang="en-US" altLang="zh-TW" sz="3600" dirty="0">
                <a:sym typeface="Wingdings" pitchFamily="2" charset="2"/>
              </a:rPr>
              <a:t/>
            </a:r>
            <a:br>
              <a:rPr lang="en-US" altLang="zh-TW" sz="3600" dirty="0">
                <a:sym typeface="Wingdings" pitchFamily="2" charset="2"/>
              </a:rPr>
            </a:br>
            <a:r>
              <a:rPr lang="en-US" altLang="zh-TW" sz="3600" dirty="0">
                <a:sym typeface="Wingdings" pitchFamily="2" charset="2"/>
              </a:rPr>
              <a:t> </a:t>
            </a:r>
            <a:r>
              <a:rPr lang="zh-TW" altLang="en-US" sz="3600" dirty="0">
                <a:sym typeface="Wingdings" pitchFamily="2" charset="2"/>
              </a:rPr>
              <a:t>需要掌握資訊及通訊科技</a:t>
            </a:r>
            <a:r>
              <a:rPr lang="zh-TW" altLang="en-US" sz="3600" dirty="0"/>
              <a:t>，應對新科技的影響，例如網</a:t>
            </a:r>
            <a:r>
              <a:rPr lang="en-US" altLang="zh-TW" sz="3600" dirty="0"/>
              <a:t/>
            </a:r>
            <a:br>
              <a:rPr lang="en-US" altLang="zh-TW" sz="3600" dirty="0"/>
            </a:br>
            <a:r>
              <a:rPr lang="zh-HK" altLang="en-US" sz="3600" dirty="0"/>
              <a:t>   </a:t>
            </a:r>
            <a:r>
              <a:rPr lang="zh-TW" altLang="en-US" sz="3600" dirty="0"/>
              <a:t>絡欺凌、網絡詐騙等</a:t>
            </a:r>
            <a:r>
              <a:rPr lang="en-US" altLang="zh-TW" sz="3600" dirty="0"/>
              <a:t/>
            </a:r>
            <a:br>
              <a:rPr lang="en-US" altLang="zh-TW" sz="3600" dirty="0"/>
            </a:br>
            <a:endParaRPr lang="en-US" sz="3600" dirty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747665" y="209707"/>
            <a:ext cx="10515600" cy="14742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b="1" dirty="0">
                <a:solidFill>
                  <a:srgbClr val="0070C0"/>
                </a:solidFill>
              </a:rPr>
              <a:t>(</a:t>
            </a:r>
            <a:r>
              <a:rPr lang="zh-TW" altLang="en-US" b="1" dirty="0">
                <a:solidFill>
                  <a:srgbClr val="0070C0"/>
                </a:solidFill>
              </a:rPr>
              <a:t>一</a:t>
            </a:r>
            <a:r>
              <a:rPr lang="en-US" altLang="zh-TW" b="1" dirty="0">
                <a:solidFill>
                  <a:srgbClr val="0070C0"/>
                </a:solidFill>
              </a:rPr>
              <a:t>) </a:t>
            </a:r>
            <a:r>
              <a:rPr lang="zh-TW" altLang="en-US" b="1" dirty="0">
                <a:solidFill>
                  <a:srgbClr val="0070C0"/>
                </a:solidFill>
              </a:rPr>
              <a:t>數碼科技的新發展（續）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8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858006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47665" y="1931374"/>
            <a:ext cx="10515600" cy="2541038"/>
          </a:xfrm>
        </p:spPr>
        <p:txBody>
          <a:bodyPr>
            <a:normAutofit fontScale="90000"/>
          </a:bodyPr>
          <a:lstStyle/>
          <a:p>
            <a:r>
              <a:rPr lang="en-US" altLang="zh-TW" sz="3600" dirty="0">
                <a:solidFill>
                  <a:srgbClr val="FF0000"/>
                </a:solidFill>
              </a:rPr>
              <a:t/>
            </a:r>
            <a:br>
              <a:rPr lang="en-US" altLang="zh-TW" sz="3600" dirty="0">
                <a:solidFill>
                  <a:srgbClr val="FF0000"/>
                </a:solidFill>
              </a:rPr>
            </a:br>
            <a:r>
              <a:rPr lang="en-US" altLang="zh-TW" sz="3600" dirty="0">
                <a:solidFill>
                  <a:srgbClr val="FF0000"/>
                </a:solidFill>
              </a:rPr>
              <a:t/>
            </a:r>
            <a:br>
              <a:rPr lang="en-US" altLang="zh-TW" sz="3600" dirty="0">
                <a:solidFill>
                  <a:srgbClr val="FF0000"/>
                </a:solidFill>
              </a:rPr>
            </a:br>
            <a:r>
              <a:rPr lang="zh-TW" altLang="en-US" sz="3600" dirty="0"/>
              <a:t>挑戰二：如何選擇和評估資訊？</a:t>
            </a:r>
            <a:r>
              <a:rPr lang="en-US" altLang="zh-TW" sz="3600" dirty="0"/>
              <a:t/>
            </a:r>
            <a:br>
              <a:rPr lang="en-US" altLang="zh-TW" sz="3600" dirty="0"/>
            </a:br>
            <a:r>
              <a:rPr lang="en-US" altLang="zh-TW" sz="3600" dirty="0"/>
              <a:t/>
            </a:r>
            <a:br>
              <a:rPr lang="en-US" altLang="zh-TW" sz="3600" dirty="0"/>
            </a:br>
            <a:r>
              <a:rPr lang="en-US" altLang="zh-TW" sz="3600" dirty="0">
                <a:sym typeface="Wingdings" panose="05000000000000000000" pitchFamily="2" charset="2"/>
              </a:rPr>
              <a:t></a:t>
            </a:r>
            <a:r>
              <a:rPr lang="en-US" altLang="zh-TW" sz="3600" dirty="0"/>
              <a:t> </a:t>
            </a:r>
            <a:r>
              <a:rPr lang="zh-TW" altLang="en-US" sz="3600" dirty="0"/>
              <a:t>資訊泛濫，來源眾</a:t>
            </a:r>
            <a:r>
              <a:rPr lang="zh-TW" altLang="en-US" sz="3600" dirty="0" smtClean="0"/>
              <a:t>多</a:t>
            </a:r>
            <a:r>
              <a:rPr lang="zh-TW" altLang="en-US" sz="3600" dirty="0">
                <a:latin typeface="Arial"/>
              </a:rPr>
              <a:t>。</a:t>
            </a:r>
            <a:r>
              <a:rPr lang="zh-TW" altLang="en-US" sz="3600" dirty="0" smtClean="0">
                <a:sym typeface="Wingdings" panose="05000000000000000000" pitchFamily="2" charset="2"/>
              </a:rPr>
              <a:t>傳</a:t>
            </a:r>
            <a:r>
              <a:rPr lang="zh-TW" altLang="en-US" sz="3600" dirty="0">
                <a:sym typeface="Wingdings" panose="05000000000000000000" pitchFamily="2" charset="2"/>
              </a:rPr>
              <a:t>媒虛構事</a:t>
            </a:r>
            <a:r>
              <a:rPr lang="zh-TW" altLang="en-US" sz="3600" dirty="0" smtClean="0">
                <a:sym typeface="Wingdings" panose="05000000000000000000" pitchFamily="2" charset="2"/>
              </a:rPr>
              <a:t>件如</a:t>
            </a:r>
            <a:r>
              <a:rPr lang="zh-TW" altLang="en-US" sz="3600" dirty="0">
                <a:sym typeface="Wingdings" panose="05000000000000000000" pitchFamily="2" charset="2"/>
              </a:rPr>
              <a:t>假新聞、假照</a:t>
            </a:r>
            <a:r>
              <a:rPr lang="en-US" altLang="zh-TW" sz="3600" dirty="0">
                <a:sym typeface="Wingdings" panose="05000000000000000000" pitchFamily="2" charset="2"/>
              </a:rPr>
              <a:t/>
            </a:r>
            <a:br>
              <a:rPr lang="en-US" altLang="zh-TW" sz="3600" dirty="0">
                <a:sym typeface="Wingdings" panose="05000000000000000000" pitchFamily="2" charset="2"/>
              </a:rPr>
            </a:br>
            <a:r>
              <a:rPr lang="zh-HK" altLang="en-US" sz="3600" dirty="0">
                <a:sym typeface="Wingdings" panose="05000000000000000000" pitchFamily="2" charset="2"/>
              </a:rPr>
              <a:t>   </a:t>
            </a:r>
            <a:r>
              <a:rPr lang="zh-TW" altLang="en-US" sz="3600" dirty="0">
                <a:sym typeface="Wingdings" panose="05000000000000000000" pitchFamily="2" charset="2"/>
              </a:rPr>
              <a:t>片和影片</a:t>
            </a:r>
            <a:r>
              <a:rPr lang="en-US" altLang="zh-TW" sz="3600" dirty="0">
                <a:sym typeface="Wingdings" panose="05000000000000000000" pitchFamily="2" charset="2"/>
              </a:rPr>
              <a:t/>
            </a:r>
            <a:br>
              <a:rPr lang="en-US" altLang="zh-TW" sz="3600" dirty="0">
                <a:sym typeface="Wingdings" panose="05000000000000000000" pitchFamily="2" charset="2"/>
              </a:rPr>
            </a:br>
            <a:r>
              <a:rPr lang="en-US" altLang="zh-TW" sz="3600" dirty="0">
                <a:sym typeface="Wingdings" panose="05000000000000000000" pitchFamily="2" charset="2"/>
              </a:rPr>
              <a:t> </a:t>
            </a:r>
            <a:r>
              <a:rPr lang="zh-TW" altLang="en-US" sz="3600" dirty="0"/>
              <a:t>需要高水平的明辨性思維能力來接收和</a:t>
            </a:r>
            <a:r>
              <a:rPr lang="zh-TW" altLang="zh-HK" sz="3600" dirty="0"/>
              <a:t>理解</a:t>
            </a:r>
            <a:r>
              <a:rPr lang="zh-TW" altLang="en-US" sz="3600" dirty="0"/>
              <a:t>來自不同來</a:t>
            </a:r>
            <a:r>
              <a:rPr lang="en-US" altLang="zh-TW" sz="3600" dirty="0"/>
              <a:t/>
            </a:r>
            <a:br>
              <a:rPr lang="en-US" altLang="zh-TW" sz="3600" dirty="0"/>
            </a:br>
            <a:r>
              <a:rPr lang="zh-HK" altLang="en-US" sz="3600" dirty="0"/>
              <a:t>   </a:t>
            </a:r>
            <a:r>
              <a:rPr lang="zh-TW" altLang="en-US" sz="3600" dirty="0"/>
              <a:t>源的媒體訊息和資訊，打擊假新聞，辨別資訊真偽</a:t>
            </a:r>
            <a:r>
              <a:rPr lang="en-US" altLang="zh-TW" sz="3600" dirty="0"/>
              <a:t/>
            </a:r>
            <a:br>
              <a:rPr lang="en-US" altLang="zh-TW" sz="3600" dirty="0"/>
            </a:br>
            <a:r>
              <a:rPr lang="en-US" altLang="zh-TW" sz="3600" dirty="0"/>
              <a:t/>
            </a:r>
            <a:br>
              <a:rPr lang="en-US" altLang="zh-TW" sz="3600" dirty="0"/>
            </a:br>
            <a:endParaRPr lang="en-US" sz="3600" dirty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747665" y="209707"/>
            <a:ext cx="10515600" cy="14742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b="1" dirty="0">
                <a:solidFill>
                  <a:srgbClr val="0070C0"/>
                </a:solidFill>
              </a:rPr>
              <a:t>(</a:t>
            </a:r>
            <a:r>
              <a:rPr lang="zh-TW" altLang="en-US" b="1" dirty="0">
                <a:solidFill>
                  <a:srgbClr val="0070C0"/>
                </a:solidFill>
              </a:rPr>
              <a:t>一</a:t>
            </a:r>
            <a:r>
              <a:rPr lang="en-US" altLang="zh-TW" b="1" dirty="0">
                <a:solidFill>
                  <a:srgbClr val="0070C0"/>
                </a:solidFill>
              </a:rPr>
              <a:t>) </a:t>
            </a:r>
            <a:r>
              <a:rPr lang="zh-TW" altLang="en-US" b="1" dirty="0">
                <a:solidFill>
                  <a:srgbClr val="0070C0"/>
                </a:solidFill>
              </a:rPr>
              <a:t>數碼科技的新發展（續）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9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809026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2265</TotalTime>
  <Words>1036</Words>
  <Application>Microsoft Office PowerPoint</Application>
  <PresentationFormat>寬螢幕</PresentationFormat>
  <Paragraphs>96</Paragraphs>
  <Slides>14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0" baseType="lpstr">
      <vt:lpstr>新細明體</vt:lpstr>
      <vt:lpstr>Arial</vt:lpstr>
      <vt:lpstr>Calibri</vt:lpstr>
      <vt:lpstr>Calibri Light</vt:lpstr>
      <vt:lpstr>Wingdings</vt:lpstr>
      <vt:lpstr>Office Theme</vt:lpstr>
      <vt:lpstr>媒體和資訊素養教育 單元一： 認識媒體和資訊素養</vt:lpstr>
      <vt:lpstr>廿一世紀必備技能</vt:lpstr>
      <vt:lpstr>甚麼是媒體和資訊素養（MIL）？</vt:lpstr>
      <vt:lpstr>具備「媒體和資訊素養」</vt:lpstr>
      <vt:lpstr>MIL 的主要技能</vt:lpstr>
      <vt:lpstr>為甚麼需要學習 「媒體和資訊素養」？ </vt:lpstr>
      <vt:lpstr>(一) 數碼科技的新發展 </vt:lpstr>
      <vt:lpstr>挑戰一：如何應對新媒體？   新傳播科技改變了現代生活  需要掌握資訊及通訊科技，應對新科技的影響，例如網    絡欺凌、網絡詐騙等 </vt:lpstr>
      <vt:lpstr>  挑戰二：如何選擇和評估資訊？   資訊泛濫，來源眾多。傳媒虛構事件如假新聞、假照    片和影片  需要高水平的明辨性思維能力來接收和理解來自不同來    源的媒體訊息和資訊，打擊假新聞，辨別資訊真偽  </vt:lpstr>
      <vt:lpstr>挑戰三：如何具建設性地使用傳播權？   網民成為「傳媒創作/消費者」（既是製作者又是消費    者）  需要使用新媒體創造具建設性的知識，並善用傳播權  </vt:lpstr>
      <vt:lpstr>(二) 過渡至知識社會</vt:lpstr>
      <vt:lpstr>(三) 學習模式改變</vt:lpstr>
      <vt:lpstr>(四) 邁向智慧城市</vt:lpstr>
      <vt:lpstr>參考資料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 Wang Wai</dc:creator>
  <cp:lastModifiedBy>NG, Wai-leung Rex</cp:lastModifiedBy>
  <cp:revision>270</cp:revision>
  <cp:lastPrinted>2022-10-17T07:36:09Z</cp:lastPrinted>
  <dcterms:created xsi:type="dcterms:W3CDTF">2021-03-11T10:32:07Z</dcterms:created>
  <dcterms:modified xsi:type="dcterms:W3CDTF">2022-10-17T08:18:38Z</dcterms:modified>
</cp:coreProperties>
</file>